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6"/>
  </p:notesMasterIdLst>
  <p:sldIdLst>
    <p:sldId id="256" r:id="rId2"/>
    <p:sldId id="265" r:id="rId3"/>
    <p:sldId id="288" r:id="rId4"/>
    <p:sldId id="285" r:id="rId5"/>
    <p:sldId id="290" r:id="rId6"/>
    <p:sldId id="279" r:id="rId7"/>
    <p:sldId id="292" r:id="rId8"/>
    <p:sldId id="280" r:id="rId9"/>
    <p:sldId id="291" r:id="rId10"/>
    <p:sldId id="295" r:id="rId11"/>
    <p:sldId id="294" r:id="rId12"/>
    <p:sldId id="293" r:id="rId13"/>
    <p:sldId id="277" r:id="rId14"/>
    <p:sldId id="296" r:id="rId15"/>
  </p:sldIdLst>
  <p:sldSz cx="9144000" cy="5143500" type="screen16x9"/>
  <p:notesSz cx="6794500" cy="9931400"/>
  <p:embeddedFontLst>
    <p:embeddedFont>
      <p:font typeface="Montserrat" panose="020B0604020202020204" charset="0"/>
      <p:regular r:id="rId17"/>
      <p:bold r:id="rId18"/>
      <p:italic r:id="rId19"/>
      <p:boldItalic r:id="rId20"/>
    </p:embeddedFont>
    <p:embeddedFont>
      <p:font typeface="Karla" panose="020B0604020202020204" charset="0"/>
      <p:regular r:id="rId21"/>
      <p:bold r:id="rId22"/>
      <p:italic r:id="rId23"/>
      <p:boldItalic r:id="rId24"/>
    </p:embeddedFont>
    <p:embeddedFont>
      <p:font typeface="Arial Narrow" panose="020B060602020203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5C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449C6D22-F7BB-42C1-911B-F65097362191}">
  <a:tblStyle styleId="{449C6D22-F7BB-42C1-911B-F65097362191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14" y="-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8288" cy="37242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451" y="4717415"/>
            <a:ext cx="5435599" cy="446913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334977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679451" y="4717415"/>
            <a:ext cx="5435599" cy="446913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79451" y="4717415"/>
            <a:ext cx="5435599" cy="446913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679451" y="4717415"/>
            <a:ext cx="5435599" cy="446913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Shape 388"/>
          <p:cNvSpPr txBox="1">
            <a:spLocks noGrp="1"/>
          </p:cNvSpPr>
          <p:nvPr>
            <p:ph type="body" idx="1"/>
          </p:nvPr>
        </p:nvSpPr>
        <p:spPr>
          <a:xfrm>
            <a:off x="679451" y="4717415"/>
            <a:ext cx="5435599" cy="446913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Shape 359"/>
          <p:cNvSpPr txBox="1">
            <a:spLocks noGrp="1"/>
          </p:cNvSpPr>
          <p:nvPr>
            <p:ph type="body" idx="1"/>
          </p:nvPr>
        </p:nvSpPr>
        <p:spPr>
          <a:xfrm>
            <a:off x="679451" y="4717415"/>
            <a:ext cx="5435599" cy="446913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218925" y="-9675"/>
            <a:ext cx="5276875" cy="5167075"/>
          </a:xfrm>
          <a:custGeom>
            <a:avLst/>
            <a:gdLst/>
            <a:ahLst/>
            <a:cxnLst/>
            <a:rect l="0" t="0" r="0" b="0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10" name="Shape 10"/>
          <p:cNvSpPr/>
          <p:nvPr/>
        </p:nvSpPr>
        <p:spPr>
          <a:xfrm>
            <a:off x="-9675" y="-9675"/>
            <a:ext cx="5276875" cy="5167075"/>
          </a:xfrm>
          <a:custGeom>
            <a:avLst/>
            <a:gdLst/>
            <a:ahLst/>
            <a:cxnLst/>
            <a:rect l="0" t="0" r="0" b="0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48300" y="3175950"/>
            <a:ext cx="3530700" cy="1181999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3600"/>
            </a:lvl1pPr>
            <a:lvl2pPr lvl="1">
              <a:spcBef>
                <a:spcPts val="0"/>
              </a:spcBef>
              <a:buSzPct val="100000"/>
              <a:defRPr sz="3600"/>
            </a:lvl2pPr>
            <a:lvl3pPr lvl="2">
              <a:spcBef>
                <a:spcPts val="0"/>
              </a:spcBef>
              <a:buSzPct val="100000"/>
              <a:defRPr sz="3600"/>
            </a:lvl3pPr>
            <a:lvl4pPr lvl="3">
              <a:spcBef>
                <a:spcPts val="0"/>
              </a:spcBef>
              <a:buSzPct val="100000"/>
              <a:defRPr sz="3600"/>
            </a:lvl4pPr>
            <a:lvl5pPr lvl="4">
              <a:spcBef>
                <a:spcPts val="0"/>
              </a:spcBef>
              <a:buSzPct val="100000"/>
              <a:defRPr sz="3600"/>
            </a:lvl5pPr>
            <a:lvl6pPr lvl="5">
              <a:spcBef>
                <a:spcPts val="0"/>
              </a:spcBef>
              <a:buSzPct val="100000"/>
              <a:defRPr sz="3600"/>
            </a:lvl6pPr>
            <a:lvl7pPr lvl="6">
              <a:spcBef>
                <a:spcPts val="0"/>
              </a:spcBef>
              <a:buSzPct val="100000"/>
              <a:defRPr sz="3600"/>
            </a:lvl7pPr>
            <a:lvl8pPr lvl="7">
              <a:spcBef>
                <a:spcPts val="0"/>
              </a:spcBef>
              <a:buSzPct val="100000"/>
              <a:defRPr sz="3600"/>
            </a:lvl8pPr>
            <a:lvl9pPr lvl="8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1 column + imag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218925" y="-9675"/>
            <a:ext cx="5276875" cy="5167075"/>
          </a:xfrm>
          <a:custGeom>
            <a:avLst/>
            <a:gdLst/>
            <a:ahLst/>
            <a:cxnLst/>
            <a:rect l="0" t="0" r="0" b="0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19" name="Shape 19"/>
          <p:cNvSpPr/>
          <p:nvPr/>
        </p:nvSpPr>
        <p:spPr>
          <a:xfrm>
            <a:off x="-9675" y="-9675"/>
            <a:ext cx="5276875" cy="5167075"/>
          </a:xfrm>
          <a:custGeom>
            <a:avLst/>
            <a:gdLst/>
            <a:ahLst/>
            <a:cxnLst/>
            <a:rect l="0" t="0" r="0" b="0"/>
            <a:pathLst>
              <a:path w="211075" h="206683" extrusionOk="0">
                <a:moveTo>
                  <a:pt x="387" y="0"/>
                </a:moveTo>
                <a:lnTo>
                  <a:pt x="0" y="206683"/>
                </a:lnTo>
                <a:lnTo>
                  <a:pt x="211075" y="206545"/>
                </a:lnTo>
                <a:lnTo>
                  <a:pt x="155812" y="3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838309" y="1807900"/>
            <a:ext cx="3148199" cy="485699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838250" y="2419350"/>
            <a:ext cx="3148199" cy="2255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228600" y="-10437"/>
            <a:ext cx="8229314" cy="5164386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51" name="Shape 51"/>
          <p:cNvSpPr/>
          <p:nvPr/>
        </p:nvSpPr>
        <p:spPr>
          <a:xfrm>
            <a:off x="0" y="-10437"/>
            <a:ext cx="8229314" cy="5164386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841000" y="969700"/>
            <a:ext cx="4801499" cy="4095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228600" y="-10437"/>
            <a:ext cx="8229314" cy="5164386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59" name="Shape 59"/>
          <p:cNvSpPr/>
          <p:nvPr/>
        </p:nvSpPr>
        <p:spPr>
          <a:xfrm>
            <a:off x="0" y="-10437"/>
            <a:ext cx="8229314" cy="5164386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8BC34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741100"/>
            <a:ext cx="5185199" cy="4745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lvl="0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buClr>
                <a:srgbClr val="999999"/>
              </a:buClr>
              <a:buSzPct val="100000"/>
              <a:buFont typeface="Montserrat"/>
              <a:buNone/>
              <a:defRPr sz="2400" b="1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352550"/>
            <a:ext cx="5185199" cy="225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666666"/>
              </a:buClr>
              <a:buSzPct val="100000"/>
              <a:buFont typeface="Karla"/>
              <a:buChar char="▸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1pPr>
            <a:lvl2pPr lvl="1">
              <a:spcBef>
                <a:spcPts val="480"/>
              </a:spcBef>
              <a:buClr>
                <a:srgbClr val="666666"/>
              </a:buClr>
              <a:buSzPct val="100000"/>
              <a:buFont typeface="Karla"/>
              <a:buChar char="▹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2pPr>
            <a:lvl3pPr lvl="2">
              <a:spcBef>
                <a:spcPts val="480"/>
              </a:spcBef>
              <a:buClr>
                <a:srgbClr val="666666"/>
              </a:buClr>
              <a:buSzPct val="100000"/>
              <a:buFont typeface="Karla"/>
              <a:buChar char="▹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3pPr>
            <a:lvl4pPr lvl="3">
              <a:spcBef>
                <a:spcPts val="360"/>
              </a:spcBef>
              <a:buClr>
                <a:srgbClr val="666666"/>
              </a:buClr>
              <a:buSzPct val="100000"/>
              <a:buFont typeface="Karla"/>
              <a:buChar char="●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4pPr>
            <a:lvl5pPr lvl="4">
              <a:spcBef>
                <a:spcPts val="360"/>
              </a:spcBef>
              <a:buClr>
                <a:srgbClr val="666666"/>
              </a:buClr>
              <a:buSzPct val="100000"/>
              <a:buFont typeface="Karla"/>
              <a:buChar char="○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5pPr>
            <a:lvl6pPr lvl="5">
              <a:spcBef>
                <a:spcPts val="360"/>
              </a:spcBef>
              <a:buClr>
                <a:srgbClr val="666666"/>
              </a:buClr>
              <a:buSzPct val="100000"/>
              <a:buFont typeface="Karla"/>
              <a:buChar char="■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6pPr>
            <a:lvl7pPr lvl="6">
              <a:spcBef>
                <a:spcPts val="360"/>
              </a:spcBef>
              <a:buClr>
                <a:srgbClr val="666666"/>
              </a:buClr>
              <a:buSzPct val="100000"/>
              <a:buFont typeface="Karla"/>
              <a:buChar char="●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7pPr>
            <a:lvl8pPr lvl="7">
              <a:spcBef>
                <a:spcPts val="360"/>
              </a:spcBef>
              <a:buClr>
                <a:srgbClr val="666666"/>
              </a:buClr>
              <a:buSzPct val="100000"/>
              <a:buFont typeface="Karla"/>
              <a:buChar char="○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8pPr>
            <a:lvl9pPr lvl="8">
              <a:spcBef>
                <a:spcPts val="360"/>
              </a:spcBef>
              <a:buClr>
                <a:srgbClr val="666666"/>
              </a:buClr>
              <a:buSzPct val="100000"/>
              <a:buFont typeface="Karla"/>
              <a:buChar char="■"/>
              <a:defRPr sz="2000">
                <a:solidFill>
                  <a:srgbClr val="666666"/>
                </a:solidFill>
                <a:latin typeface="Karla"/>
                <a:ea typeface="Karla"/>
                <a:cs typeface="Karla"/>
                <a:sym typeface="Karl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6" r:id="rId3"/>
    <p:sldLayoutId id="2147483658" r:id="rId4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CD4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ctrTitle"/>
          </p:nvPr>
        </p:nvSpPr>
        <p:spPr>
          <a:xfrm>
            <a:off x="285720" y="2500312"/>
            <a:ext cx="4229100" cy="11819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 sz="3200" dirty="0" smtClean="0"/>
              <a:t>ФЕДЕРАЛЬНАЯ ПОДДЕРЖКА СЕМЕЙ С ДЕТЬМИ</a:t>
            </a:r>
            <a:endParaRPr lang="en" sz="3200" dirty="0"/>
          </a:p>
        </p:txBody>
      </p:sp>
      <p:pic>
        <p:nvPicPr>
          <p:cNvPr id="1026" name="Picture 2" descr="C:\Users\077KrysinaOS\Desktop\лого\logo\PNG\logo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06" y="0"/>
            <a:ext cx="1359723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45000" b="-22000"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785786" y="428610"/>
            <a:ext cx="2571768" cy="4856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</a:rPr>
              <a:t>5000 </a:t>
            </a:r>
            <a:endParaRPr lang="en" sz="5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>
            <a:off x="214282" y="785800"/>
            <a:ext cx="3857652" cy="500066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Всем семьям с детьми до 3 лет</a:t>
            </a:r>
            <a:endParaRPr lang="en" sz="1800" b="1" dirty="0">
              <a:solidFill>
                <a:schemeClr val="accent1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142844" y="1357304"/>
            <a:ext cx="4286280" cy="35004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Narrow" pitchFamily="34" charset="0"/>
                <a:ea typeface="Karla"/>
                <a:cs typeface="Karla"/>
                <a:sym typeface="Karla"/>
              </a:rPr>
              <a:t>Всем семьям, в которых есть ребенок, рожденный в период с 1 апреля 2017 по 30 июня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Narrow" pitchFamily="34" charset="0"/>
                <a:ea typeface="Karla"/>
                <a:cs typeface="Karla"/>
                <a:sym typeface="Karla"/>
              </a:rPr>
              <a:t>Заявление подается на сайте ПФР или портале Госуслуг  до 1 октября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endParaRPr kumimoji="0" lang="ru-RU" sz="1050" b="1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Narrow" pitchFamily="34" charset="0"/>
                <a:ea typeface="Karla"/>
                <a:cs typeface="Karla"/>
                <a:sym typeface="Karla"/>
              </a:rPr>
              <a:t>Выплата в размере 5000 рублей осуществляется с апреля по июнь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endParaRPr kumimoji="0" lang="ru-RU" sz="800" b="1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Narrow" pitchFamily="34" charset="0"/>
                <a:ea typeface="Karla"/>
                <a:cs typeface="Karla"/>
                <a:sym typeface="Karla"/>
              </a:rPr>
              <a:t>Если заявление подано после 30 июня 2020 – выплачивается вся сумма одновременно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928662" y="2214560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928662" y="3071816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928662" y="3998922"/>
            <a:ext cx="250033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11000" r="-29000" b="-8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ДОКУМЕНТЫ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928662" y="1500180"/>
            <a:ext cx="6215106" cy="2255838"/>
          </a:xfrm>
        </p:spPr>
        <p:txBody>
          <a:bodyPr/>
          <a:lstStyle/>
          <a:p>
            <a:pPr lvl="1" indent="180975"/>
            <a:r>
              <a:rPr lang="ru-RU" sz="2400" dirty="0" smtClean="0">
                <a:latin typeface="Montserrat" charset="0"/>
                <a:cs typeface="Montserrat" charset="0"/>
              </a:rPr>
              <a:t>Паспорт</a:t>
            </a:r>
          </a:p>
          <a:p>
            <a:pPr lvl="1" indent="180975"/>
            <a:r>
              <a:rPr lang="ru-RU" sz="2400" dirty="0" smtClean="0">
                <a:latin typeface="Montserrat" charset="0"/>
                <a:cs typeface="Montserrat" charset="0"/>
              </a:rPr>
              <a:t>СНИЛС</a:t>
            </a:r>
          </a:p>
          <a:p>
            <a:pPr lvl="1" indent="180975"/>
            <a:r>
              <a:rPr lang="ru-RU" sz="2400" dirty="0" smtClean="0">
                <a:latin typeface="Montserrat" charset="0"/>
                <a:cs typeface="Montserrat" charset="0"/>
              </a:rPr>
              <a:t>свидетельство о рождении</a:t>
            </a:r>
          </a:p>
          <a:p>
            <a:pPr lvl="1" indent="180975"/>
            <a:r>
              <a:rPr lang="ru-RU" sz="2400" dirty="0" smtClean="0">
                <a:latin typeface="Montserrat" charset="0"/>
                <a:cs typeface="Montserrat" charset="0"/>
              </a:rPr>
              <a:t>реквизиты банковского счета </a:t>
            </a:r>
            <a:r>
              <a:rPr lang="ru-RU" sz="2400" b="1" dirty="0" smtClean="0">
                <a:latin typeface="Montserrat" charset="0"/>
                <a:cs typeface="Montserrat" charset="0"/>
              </a:rPr>
              <a:t>заявителя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45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60"/>
          <p:cNvSpPr txBox="1">
            <a:spLocks/>
          </p:cNvSpPr>
          <p:nvPr/>
        </p:nvSpPr>
        <p:spPr>
          <a:xfrm>
            <a:off x="500034" y="428610"/>
            <a:ext cx="3143272" cy="4856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ct val="100000"/>
              <a:buFont typeface="Montserrat"/>
              <a:buNone/>
              <a:tabLst/>
              <a:defRPr/>
            </a:pPr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10 </a:t>
            </a:r>
            <a:r>
              <a:rPr kumimoji="0" lang="ru-RU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000 </a:t>
            </a:r>
            <a:endParaRPr kumimoji="0" lang="en" sz="5400" b="1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Shape 161"/>
          <p:cNvSpPr txBox="1">
            <a:spLocks/>
          </p:cNvSpPr>
          <p:nvPr/>
        </p:nvSpPr>
        <p:spPr>
          <a:xfrm>
            <a:off x="142844" y="785800"/>
            <a:ext cx="4143404" cy="50006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Всем семьям с детьми от 3 до 16 лет</a:t>
            </a:r>
            <a:endParaRPr kumimoji="0" lang="en" sz="1600" b="1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42844" y="1500180"/>
            <a:ext cx="4286280" cy="33575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r>
              <a:rPr lang="ru-RU" sz="1600" b="1" dirty="0" smtClean="0">
                <a:solidFill>
                  <a:schemeClr val="bg2"/>
                </a:solidFill>
                <a:latin typeface="Arial Narrow" pitchFamily="34" charset="0"/>
                <a:ea typeface="Karla"/>
                <a:cs typeface="Karla"/>
                <a:sym typeface="Karla"/>
              </a:rPr>
              <a:t>Всем семьям, в которых есть дети, рожденные в период с 11 мая 2004 по 30 июня 2017</a:t>
            </a:r>
          </a:p>
          <a:p>
            <a:endParaRPr lang="ru-RU" sz="1600" b="1" dirty="0" smtClean="0">
              <a:solidFill>
                <a:schemeClr val="bg2"/>
              </a:solidFill>
              <a:latin typeface="Arial Narrow" pitchFamily="34" charset="0"/>
              <a:ea typeface="Karla"/>
              <a:cs typeface="Karla"/>
              <a:sym typeface="Karla"/>
            </a:endParaRPr>
          </a:p>
          <a:p>
            <a:endParaRPr lang="ru-RU" sz="1600" b="1" dirty="0" smtClean="0">
              <a:solidFill>
                <a:schemeClr val="bg2"/>
              </a:solidFill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Narrow" pitchFamily="34" charset="0"/>
                <a:ea typeface="Karla"/>
                <a:cs typeface="Karla"/>
                <a:sym typeface="Karla"/>
              </a:rPr>
              <a:t>Заявление подается на портале Госуслуг          до 1 октября 2020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Narrow" pitchFamily="34" charset="0"/>
                <a:ea typeface="Karla"/>
                <a:cs typeface="Karla"/>
                <a:sym typeface="Karla"/>
              </a:rPr>
              <a:t>Выплата в размере 10 000 рублей осуществляется единовременно, начиная</a:t>
            </a:r>
            <a:r>
              <a:rPr kumimoji="0" lang="ru-RU" sz="1600" b="1" i="0" u="none" strike="noStrike" kern="0" cap="none" spc="0" normalizeH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Narrow" pitchFamily="34" charset="0"/>
                <a:ea typeface="Karla"/>
                <a:cs typeface="Karla"/>
                <a:sym typeface="Karla"/>
              </a:rPr>
              <a:t> с июня 2020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None/>
              <a:tabLst/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Arial Narrow" pitchFamily="34" charset="0"/>
              <a:ea typeface="Karla"/>
              <a:cs typeface="Karla"/>
              <a:sym typeface="Karla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928662" y="2355848"/>
            <a:ext cx="250033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928662" y="3213104"/>
            <a:ext cx="250033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58000" t="-10000" r="-3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841000" y="969700"/>
            <a:ext cx="4801499" cy="4095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z="2400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ДОКУМЕНТЫ</a:t>
            </a:r>
            <a:endParaRPr lang="ru-RU" sz="2400" b="1" dirty="0">
              <a:solidFill>
                <a:srgbClr val="999999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Текст 2"/>
          <p:cNvSpPr txBox="1">
            <a:spLocks/>
          </p:cNvSpPr>
          <p:nvPr/>
        </p:nvSpPr>
        <p:spPr>
          <a:xfrm>
            <a:off x="928662" y="1500180"/>
            <a:ext cx="6286544" cy="22558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/>
          <a:p>
            <a:pPr marL="0" marR="0" lvl="1" indent="180975" algn="l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Char char="▹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Montserrat" charset="0"/>
                <a:ea typeface="Karla"/>
                <a:cs typeface="Montserrat" charset="0"/>
                <a:sym typeface="Karla"/>
              </a:rPr>
              <a:t>Паспорт</a:t>
            </a:r>
          </a:p>
          <a:p>
            <a:pPr marL="0" marR="0" lvl="1" indent="180975" algn="l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Char char="▹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Montserrat" charset="0"/>
                <a:ea typeface="Karla"/>
                <a:cs typeface="Montserrat" charset="0"/>
                <a:sym typeface="Karla"/>
              </a:rPr>
              <a:t>СНИЛС</a:t>
            </a:r>
          </a:p>
          <a:p>
            <a:pPr marL="0" marR="0" lvl="1" indent="180975" algn="l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Char char="▹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Montserrat" charset="0"/>
                <a:ea typeface="Karla"/>
                <a:cs typeface="Montserrat" charset="0"/>
                <a:sym typeface="Karla"/>
              </a:rPr>
              <a:t>свидетельство о рождении</a:t>
            </a:r>
          </a:p>
          <a:p>
            <a:pPr marL="0" marR="0" lvl="1" indent="180975" algn="l" defTabSz="914400" rtl="0" eaLnBrk="1" fontAlgn="auto" latinLnBrk="0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Char char="▹"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Montserrat" charset="0"/>
                <a:ea typeface="Karla"/>
                <a:cs typeface="Montserrat" charset="0"/>
                <a:sym typeface="Karla"/>
              </a:rPr>
              <a:t>реквизиты банковского счета </a:t>
            </a: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Montserrat" charset="0"/>
                <a:ea typeface="Karla"/>
                <a:cs typeface="Montserrat" charset="0"/>
                <a:sym typeface="Karla"/>
              </a:rPr>
              <a:t>заявителя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ct val="100000"/>
              <a:buFont typeface="Karla"/>
              <a:buChar char="▸"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666666"/>
              </a:solidFill>
              <a:effectLst/>
              <a:uLnTx/>
              <a:uFillTx/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800"/>
        </a:solidFill>
        <a:effectLst/>
      </p:bgPr>
    </p:bg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/>
          <p:nvPr/>
        </p:nvSpPr>
        <p:spPr>
          <a:xfrm>
            <a:off x="3864700" y="713790"/>
            <a:ext cx="4871018" cy="3792143"/>
          </a:xfrm>
          <a:custGeom>
            <a:avLst/>
            <a:gdLst/>
            <a:ahLst/>
            <a:cxnLst/>
            <a:rect l="0" t="0" r="0" b="0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80" name="Shape 380"/>
          <p:cNvSpPr/>
          <p:nvPr/>
        </p:nvSpPr>
        <p:spPr>
          <a:xfrm>
            <a:off x="4068508" y="916921"/>
            <a:ext cx="4463700" cy="28503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</a:p>
        </p:txBody>
      </p:sp>
      <p:sp>
        <p:nvSpPr>
          <p:cNvPr id="381" name="Shape 381"/>
          <p:cNvSpPr txBox="1">
            <a:spLocks noGrp="1"/>
          </p:cNvSpPr>
          <p:nvPr>
            <p:ph type="title"/>
          </p:nvPr>
        </p:nvSpPr>
        <p:spPr>
          <a:xfrm>
            <a:off x="838309" y="1214428"/>
            <a:ext cx="3148199" cy="4856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dirty="0" smtClean="0">
                <a:solidFill>
                  <a:srgbClr val="FF9800"/>
                </a:solidFill>
              </a:rPr>
              <a:t>ГОСУСЛУГИ</a:t>
            </a:r>
            <a:br>
              <a:rPr lang="ru-RU" dirty="0" smtClean="0">
                <a:solidFill>
                  <a:srgbClr val="FF9800"/>
                </a:solidFill>
              </a:rPr>
            </a:br>
            <a:r>
              <a:rPr lang="ru-RU" dirty="0" smtClean="0"/>
              <a:t>ПОРТАЛ</a:t>
            </a:r>
            <a:endParaRPr lang="en" dirty="0"/>
          </a:p>
        </p:txBody>
      </p:sp>
      <p:sp>
        <p:nvSpPr>
          <p:cNvPr id="382" name="Shape 382"/>
          <p:cNvSpPr txBox="1">
            <a:spLocks noGrp="1"/>
          </p:cNvSpPr>
          <p:nvPr>
            <p:ph type="body" idx="1"/>
          </p:nvPr>
        </p:nvSpPr>
        <p:spPr>
          <a:xfrm>
            <a:off x="838250" y="1785932"/>
            <a:ext cx="2876494" cy="2255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sz="1800" dirty="0" smtClean="0">
                <a:latin typeface="Montserrat" charset="-52"/>
              </a:rPr>
              <a:t>ОСНОВНОЙ КАНАЛ ПРИЕМА ЗАЯВЛЕНИЙ В ПЕРИОД БОРЬБЫ С РАСПРОСТРАНЕНИЕМ КОРОНАВИРУСНОЙ ИНФЕКЦИИ</a:t>
            </a:r>
            <a:endParaRPr lang="en" sz="1800" dirty="0">
              <a:latin typeface="Montserrat" charset="-52"/>
            </a:endParaRPr>
          </a:p>
        </p:txBody>
      </p:sp>
      <p:grpSp>
        <p:nvGrpSpPr>
          <p:cNvPr id="383" name="Shape 383"/>
          <p:cNvGrpSpPr/>
          <p:nvPr/>
        </p:nvGrpSpPr>
        <p:grpSpPr>
          <a:xfrm>
            <a:off x="285720" y="928676"/>
            <a:ext cx="460580" cy="436282"/>
            <a:chOff x="2583100" y="2973774"/>
            <a:chExt cx="461550" cy="437201"/>
          </a:xfrm>
        </p:grpSpPr>
        <p:sp>
          <p:nvSpPr>
            <p:cNvPr id="384" name="Shape 384"/>
            <p:cNvSpPr/>
            <p:nvPr/>
          </p:nvSpPr>
          <p:spPr>
            <a:xfrm>
              <a:off x="2701225" y="3315975"/>
              <a:ext cx="225300" cy="95000"/>
            </a:xfrm>
            <a:custGeom>
              <a:avLst/>
              <a:gdLst/>
              <a:ahLst/>
              <a:cxnLst/>
              <a:rect l="0" t="0" r="0" b="0"/>
              <a:pathLst>
                <a:path w="9012" h="3800" fill="none" extrusionOk="0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85" name="Shape 385"/>
            <p:cNvSpPr/>
            <p:nvPr/>
          </p:nvSpPr>
          <p:spPr>
            <a:xfrm>
              <a:off x="2583100" y="2973774"/>
              <a:ext cx="461550" cy="336124"/>
            </a:xfrm>
            <a:custGeom>
              <a:avLst/>
              <a:gdLst/>
              <a:ahLst/>
              <a:cxnLst/>
              <a:rect l="0" t="0" r="0" b="0"/>
              <a:pathLst>
                <a:path w="18462" h="13445" fill="none" extrusionOk="0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9804" y="928676"/>
            <a:ext cx="454272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42844" y="4286262"/>
            <a:ext cx="4857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* ОПЕКУНЫ И ГРАЖДАНЕ, ИМЕЮЩИЕ СВИДЕТЕЛЬСТВА О РОЖДЕНИИ ДЕТЕЙ, ВЫДАННЫЕ ИНОСТРАННЫМИ ГОСУДАРСТВАМИ ОБРАЩАЮТСЯ ЗА ВЫПЛАТОЙ ЛИЧНО</a:t>
            </a:r>
          </a:p>
          <a:p>
            <a:r>
              <a:rPr lang="ru-RU" sz="1200" dirty="0" smtClean="0"/>
              <a:t>В ОФИСЫ ПФР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6643734" cy="2695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071816"/>
            <a:ext cx="7286676" cy="1562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Овал 5"/>
          <p:cNvSpPr/>
          <p:nvPr/>
        </p:nvSpPr>
        <p:spPr>
          <a:xfrm>
            <a:off x="142844" y="1214428"/>
            <a:ext cx="2000264" cy="9286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5722"/>
        </a:solidFill>
        <a:effectLst/>
      </p:bgPr>
    </p:bg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 txBox="1">
            <a:spLocks noGrp="1"/>
          </p:cNvSpPr>
          <p:nvPr>
            <p:ph type="ctrTitle" idx="4294967295"/>
          </p:nvPr>
        </p:nvSpPr>
        <p:spPr>
          <a:xfrm>
            <a:off x="857224" y="714362"/>
            <a:ext cx="4531499" cy="1159799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/>
            <a:r>
              <a:rPr lang="ru-RU" sz="3600" dirty="0" smtClean="0"/>
              <a:t>ОСНОВНЫЕ</a:t>
            </a:r>
            <a:r>
              <a:rPr lang="en" sz="3600" dirty="0" smtClean="0"/>
              <a:t> </a:t>
            </a:r>
            <a:r>
              <a:rPr lang="ru-RU" sz="3600" dirty="0" smtClean="0">
                <a:solidFill>
                  <a:srgbClr val="FF5722"/>
                </a:solidFill>
              </a:rPr>
              <a:t>ПРОБЛЕМЫ</a:t>
            </a:r>
            <a:endParaRPr lang="en" sz="3600" dirty="0">
              <a:solidFill>
                <a:srgbClr val="FF5722"/>
              </a:solidFill>
            </a:endParaRPr>
          </a:p>
        </p:txBody>
      </p:sp>
      <p:sp>
        <p:nvSpPr>
          <p:cNvPr id="12" name="Shape 110"/>
          <p:cNvSpPr txBox="1">
            <a:spLocks/>
          </p:cNvSpPr>
          <p:nvPr/>
        </p:nvSpPr>
        <p:spPr>
          <a:xfrm>
            <a:off x="642910" y="2143122"/>
            <a:ext cx="6215106" cy="22557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</a:rPr>
              <a:t>ОТСУТСТВИЕ ПОДТВЕРЖДЕННОЙ РЕГИСТРАЦИИ В ЕСИА / ПОРТАЛ ГОСУСЛУГ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400" b="1" dirty="0" smtClean="0">
              <a:solidFill>
                <a:srgbClr val="999999"/>
              </a:solidFill>
              <a:latin typeface="Montserrat"/>
              <a:ea typeface="Montserrat"/>
              <a:cs typeface="Montserrat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400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</a:rPr>
              <a:t>ОТСУТСТВИЕ СНИЛС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Shape 111"/>
          <p:cNvGrpSpPr/>
          <p:nvPr/>
        </p:nvGrpSpPr>
        <p:grpSpPr>
          <a:xfrm>
            <a:off x="301520" y="869242"/>
            <a:ext cx="457189" cy="457119"/>
            <a:chOff x="1923675" y="1633650"/>
            <a:chExt cx="436000" cy="435975"/>
          </a:xfrm>
        </p:grpSpPr>
        <p:sp>
          <p:nvSpPr>
            <p:cNvPr id="14" name="Shape 112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0" t="0" r="0" b="0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5" name="Shape 113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0" t="0" r="0" b="0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14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0" t="0" r="0" b="0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15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0" t="0" r="0" b="0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8" name="Shape 116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0" t="0" r="0" b="0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9" name="Shape 117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0" t="0" r="0" b="0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2175" cap="rnd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un1-88.userapi.com/IIVxc60Xb6jzjvdT_fyXF4AhwUMR99LEfzNrwg/g1XJPLw19Q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500048"/>
            <a:ext cx="4000528" cy="4017266"/>
          </a:xfrm>
          <a:prstGeom prst="rect">
            <a:avLst/>
          </a:prstGeom>
          <a:noFill/>
        </p:spPr>
      </p:pic>
      <p:sp>
        <p:nvSpPr>
          <p:cNvPr id="4" name="Shape 390"/>
          <p:cNvSpPr txBox="1">
            <a:spLocks/>
          </p:cNvSpPr>
          <p:nvPr/>
        </p:nvSpPr>
        <p:spPr>
          <a:xfrm>
            <a:off x="285721" y="642924"/>
            <a:ext cx="3429023" cy="3643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ct val="100000"/>
              <a:buFont typeface="Montserrat"/>
              <a:buNone/>
              <a:tabLst/>
              <a:defRPr/>
            </a:pPr>
            <a:r>
              <a:rPr lang="ru-RU" sz="2400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ЕСЛИ РЕБЕНОК </a:t>
            </a:r>
            <a:r>
              <a:rPr lang="ru-RU" sz="2400" b="1" dirty="0" smtClean="0">
                <a:solidFill>
                  <a:srgbClr val="EE5C44"/>
                </a:solidFill>
                <a:latin typeface="Montserrat"/>
                <a:ea typeface="Montserrat"/>
                <a:cs typeface="Montserrat"/>
                <a:sym typeface="Montserrat"/>
              </a:rPr>
              <a:t>ЗАРЕГИСТРИРОВАН В ПФР</a:t>
            </a:r>
            <a:r>
              <a:rPr lang="ru-RU" sz="2400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, НО ПРИ ЗАПОЛНЕНИИ ЗАЯВЛЕНИЯ НА ПОРТАЛЕ ГОСУСЛУГ ПОЯВЛЯЮТСЯ ОШИБКИ</a:t>
            </a:r>
            <a:endParaRPr kumimoji="0" lang="en" sz="2400" b="1" i="0" u="none" strike="noStrike" kern="0" cap="none" spc="0" normalizeH="0" baseline="0" noProof="0" dirty="0">
              <a:ln>
                <a:noFill/>
              </a:ln>
              <a:solidFill>
                <a:srgbClr val="FF5722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sun9-26.userapi.com/qE9fJVCk0zEFvWQBS6sFlwf1p5cGEMv2YvE4aA/Sxi3rwSD-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357172"/>
            <a:ext cx="4357718" cy="4375952"/>
          </a:xfrm>
          <a:prstGeom prst="rect">
            <a:avLst/>
          </a:prstGeom>
          <a:noFill/>
        </p:spPr>
      </p:pic>
      <p:pic>
        <p:nvPicPr>
          <p:cNvPr id="3" name="Picture 2" descr="https://sun9-27.userapi.com/dM7bRG8ALWIkKgOckYQ4Jbsh-i6634fiPsAU4w/4s5U4775ni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7172"/>
            <a:ext cx="4339561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s://sun9-50.userapi.com/Y4A7glYd9GCy21JsMuEV5k3OQ1uxAfjLJ7qzLA/boY2BTp3kV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500048"/>
            <a:ext cx="4286214" cy="4288199"/>
          </a:xfrm>
          <a:prstGeom prst="rect">
            <a:avLst/>
          </a:prstGeom>
          <a:noFill/>
        </p:spPr>
      </p:pic>
      <p:pic>
        <p:nvPicPr>
          <p:cNvPr id="23558" name="Picture 6" descr="https://sun9-64.userapi.com/Uexe3s_1ogNWLHKIHngLSMOk1UXSHYCgfTDGwg/_O2JdIbVgbQ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9859" y="500048"/>
            <a:ext cx="4268421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077KrysinaOS\Desktop\кодовое слово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357304"/>
            <a:ext cx="6676978" cy="3429024"/>
          </a:xfrm>
          <a:prstGeom prst="rect">
            <a:avLst/>
          </a:prstGeom>
          <a:noFill/>
        </p:spPr>
      </p:pic>
      <p:sp>
        <p:nvSpPr>
          <p:cNvPr id="3" name="Shape 390"/>
          <p:cNvSpPr txBox="1">
            <a:spLocks/>
          </p:cNvSpPr>
          <p:nvPr/>
        </p:nvSpPr>
        <p:spPr>
          <a:xfrm>
            <a:off x="214282" y="142858"/>
            <a:ext cx="5786478" cy="114300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ct val="100000"/>
              <a:buFont typeface="Montserrat"/>
              <a:buNone/>
              <a:tabLst/>
              <a:defRPr/>
            </a:pPr>
            <a:r>
              <a:rPr lang="ru-RU" sz="2000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УСТАНОВКА КОДОВОГО СЛОВА ДЛЯ ДОСТУПА К ПЕРСОНАЛЬНОМУ КОНСУЛЬТИРОВАНИЮ ПО ТЕЛЕФОНУ</a:t>
            </a:r>
            <a:endParaRPr kumimoji="0" lang="en" sz="2000" b="1" i="0" u="none" strike="noStrike" kern="0" cap="none" spc="0" normalizeH="0" baseline="0" noProof="0" dirty="0">
              <a:ln>
                <a:noFill/>
              </a:ln>
              <a:solidFill>
                <a:srgbClr val="FF5722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B3B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/>
          <p:nvPr/>
        </p:nvSpPr>
        <p:spPr>
          <a:xfrm>
            <a:off x="6062195" y="629123"/>
            <a:ext cx="1863608" cy="3921827"/>
          </a:xfrm>
          <a:custGeom>
            <a:avLst/>
            <a:gdLst/>
            <a:ahLst/>
            <a:cxnLst/>
            <a:rect l="0" t="0" r="0" b="0"/>
            <a:pathLst>
              <a:path w="25999" h="54713" extrusionOk="0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62" name="Shape 362"/>
          <p:cNvSpPr/>
          <p:nvPr/>
        </p:nvSpPr>
        <p:spPr>
          <a:xfrm>
            <a:off x="6199150" y="1188850"/>
            <a:ext cx="1589700" cy="2811900"/>
          </a:xfrm>
          <a:prstGeom prst="rect">
            <a:avLst/>
          </a:prstGeom>
          <a:solidFill>
            <a:srgbClr val="F3F3F3"/>
          </a:solidFill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1000">
                <a:solidFill>
                  <a:srgbClr val="999999"/>
                </a:solidFill>
                <a:latin typeface="Karla"/>
                <a:ea typeface="Karla"/>
                <a:cs typeface="Karla"/>
                <a:sym typeface="Karla"/>
              </a:rPr>
              <a:t>Place your screenshot here</a:t>
            </a:r>
          </a:p>
        </p:txBody>
      </p:sp>
      <p:sp>
        <p:nvSpPr>
          <p:cNvPr id="364" name="Shape 364"/>
          <p:cNvSpPr txBox="1">
            <a:spLocks noGrp="1"/>
          </p:cNvSpPr>
          <p:nvPr>
            <p:ph type="body" idx="1"/>
          </p:nvPr>
        </p:nvSpPr>
        <p:spPr>
          <a:xfrm>
            <a:off x="71406" y="857238"/>
            <a:ext cx="4572602" cy="3429024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indent="266700"/>
            <a:r>
              <a:rPr lang="ru-RU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 информационная работа в средствах массовой информации</a:t>
            </a:r>
          </a:p>
          <a:p>
            <a:pPr indent="266700"/>
            <a:r>
              <a:rPr lang="ru-RU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call</a:t>
            </a:r>
            <a:r>
              <a:rPr lang="ru-RU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-центр </a:t>
            </a:r>
            <a:r>
              <a:rPr lang="ru-RU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8 </a:t>
            </a:r>
            <a:r>
              <a:rPr lang="en-US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(861) 214-28-68</a:t>
            </a:r>
            <a:r>
              <a:rPr lang="ru-RU" b="1" dirty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ru-RU" b="1" dirty="0" smtClean="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buNone/>
            </a:pPr>
            <a:r>
              <a:rPr lang="ru-RU" b="1" dirty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                     8 </a:t>
            </a:r>
            <a:r>
              <a:rPr lang="ru-RU" b="1" dirty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(861</a:t>
            </a:r>
            <a:r>
              <a:rPr lang="ru-RU" b="1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) 251-60-98</a:t>
            </a:r>
            <a:endParaRPr lang="ru-RU" dirty="0" smtClean="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266700"/>
            <a:r>
              <a:rPr lang="en-US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online-</a:t>
            </a:r>
            <a:r>
              <a:rPr lang="ru-RU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приемная на сайте ПФР </a:t>
            </a:r>
            <a:r>
              <a:rPr lang="en-US" dirty="0">
                <a:solidFill>
                  <a:srgbClr val="FF0000"/>
                </a:solidFill>
                <a:latin typeface="+mj-lt"/>
                <a:ea typeface="Montserrat"/>
                <a:cs typeface="Montserrat"/>
                <a:sym typeface="Montserrat"/>
              </a:rPr>
              <a:t>https://es.pfrf.ru/appeal</a:t>
            </a:r>
            <a:r>
              <a:rPr lang="en-US" dirty="0" smtClean="0">
                <a:solidFill>
                  <a:srgbClr val="FF0000"/>
                </a:solidFill>
                <a:latin typeface="+mj-lt"/>
                <a:ea typeface="Montserrat"/>
                <a:cs typeface="Montserrat"/>
                <a:sym typeface="Montserrat"/>
              </a:rPr>
              <a:t>/</a:t>
            </a:r>
            <a:r>
              <a:rPr lang="ru-RU" dirty="0" smtClean="0">
                <a:solidFill>
                  <a:srgbClr val="FF0000"/>
                </a:solidFill>
                <a:latin typeface="+mj-lt"/>
                <a:ea typeface="Montserrat"/>
                <a:cs typeface="Montserrat"/>
                <a:sym typeface="Montserrat"/>
              </a:rPr>
              <a:t> </a:t>
            </a:r>
            <a:endParaRPr lang="ru-RU" dirty="0" smtClean="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266700"/>
            <a:r>
              <a:rPr lang="ru-RU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личные консультации и информационные посты в официальных  </a:t>
            </a:r>
            <a:r>
              <a:rPr lang="ru-RU" dirty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аккаунтах </a:t>
            </a:r>
            <a:r>
              <a:rPr lang="ru-RU" dirty="0" smtClean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ОПФР по Краснодарскому краю в социальных </a:t>
            </a:r>
            <a:r>
              <a:rPr lang="ru-RU" dirty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сетях</a:t>
            </a:r>
            <a:r>
              <a:rPr lang="en-US" dirty="0">
                <a:solidFill>
                  <a:srgbClr val="999999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" dirty="0">
              <a:solidFill>
                <a:srgbClr val="99999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214282" y="-18"/>
            <a:ext cx="3500462" cy="914327"/>
          </a:xfrm>
        </p:spPr>
        <p:txBody>
          <a:bodyPr/>
          <a:lstStyle/>
          <a:p>
            <a:r>
              <a:rPr lang="ru-RU" dirty="0" smtClean="0"/>
              <a:t>ИНФОРМИРОВАНИЕ ГРАЖДАН </a:t>
            </a:r>
            <a:endParaRPr lang="ru-RU" dirty="0"/>
          </a:p>
        </p:txBody>
      </p:sp>
      <p:pic>
        <p:nvPicPr>
          <p:cNvPr id="1026" name="Picture 2" descr="Z:\КЛИПАРТ\Соцсети_ПФР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646" y="4153721"/>
            <a:ext cx="2697163" cy="1033463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150" y="771550"/>
            <a:ext cx="1589700" cy="3672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928676"/>
            <a:ext cx="4000528" cy="3271781"/>
          </a:xfrm>
        </p:spPr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НЕ ЗАПОЛНЯЙТЕ ЗАЯВЛЕНИЯ НА САЙТАХ МОШЕННИКОВ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НЕ НАПРАВЛЯЙТЕ СВОИ ПЕРСОНАЛЬНЫЕ ДАННЫЕ НЕИЗВЕСТНЫМ ЛИЦАМ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Shape 660"/>
          <p:cNvSpPr/>
          <p:nvPr/>
        </p:nvSpPr>
        <p:spPr>
          <a:xfrm>
            <a:off x="5715008" y="1214428"/>
            <a:ext cx="2428892" cy="2143140"/>
          </a:xfrm>
          <a:custGeom>
            <a:avLst/>
            <a:gdLst/>
            <a:ahLst/>
            <a:cxnLst/>
            <a:rect l="0" t="0" r="0" b="0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76200" cap="rnd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rvirarg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270</Words>
  <Application>Microsoft Office PowerPoint</Application>
  <PresentationFormat>Экран (16:9)</PresentationFormat>
  <Paragraphs>50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Montserrat</vt:lpstr>
      <vt:lpstr>Karla</vt:lpstr>
      <vt:lpstr>Arial Narrow</vt:lpstr>
      <vt:lpstr>Arvirargus template</vt:lpstr>
      <vt:lpstr>ФЕДЕРАЛЬНАЯ ПОДДЕРЖКА СЕМЕЙ С ДЕТЬМИ</vt:lpstr>
      <vt:lpstr>5000 </vt:lpstr>
      <vt:lpstr>ДОКУМЕНТЫ</vt:lpstr>
      <vt:lpstr>Презентация PowerPoint</vt:lpstr>
      <vt:lpstr>Презентация PowerPoint</vt:lpstr>
      <vt:lpstr>ГОСУСЛУГИ ПОРТАЛ</vt:lpstr>
      <vt:lpstr>Презентация PowerPoint</vt:lpstr>
      <vt:lpstr>ОСНОВНЫЕ ПРОБЛЕМЫ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ИНФОРМИРОВАНИЕ ГРАЖДАН </vt:lpstr>
      <vt:lpstr>НЕ ЗАПОЛНЯЙТЕ ЗАЯВЛЕНИЯ НА САЙТАХ МОШЕННИКОВ  НЕ НАПРАВЛЯЙТЕ СВОИ ПЕРСОНАЛЬНЫЕ ДАННЫЕ НЕИЗВЕСТНЫМ ЛИЦАМ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Крысина Ольга Сергеевна</dc:creator>
  <cp:lastModifiedBy>Обиход Владимир Анатольевич</cp:lastModifiedBy>
  <cp:revision>26</cp:revision>
  <dcterms:modified xsi:type="dcterms:W3CDTF">2020-05-21T07:05:02Z</dcterms:modified>
</cp:coreProperties>
</file>